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82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2557"/>
            <a:ext cx="1000779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Emotion Detection using CNN-LSTM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10445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210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Project Focus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22922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 Detection using CNN-LSTM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610445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7210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Presenters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25278" y="522922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Noor Fatima (SP23-BAI-046)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125278" y="609111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Mubbara Majid (SP23-BAI-027)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610445"/>
            <a:ext cx="3048119" cy="1883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47210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Instructor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56884" y="522922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Sir Zeeshan Gillani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610445"/>
            <a:ext cx="3048119" cy="18838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47210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Course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788491" y="522922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Neural Networks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F71E95-F7E6-9864-8A68-461F52BDA1BE}"/>
              </a:ext>
            </a:extLst>
          </p:cNvPr>
          <p:cNvSpPr/>
          <p:nvPr/>
        </p:nvSpPr>
        <p:spPr>
          <a:xfrm>
            <a:off x="12573000" y="7615989"/>
            <a:ext cx="2057400" cy="61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1191"/>
            <a:ext cx="79867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 and Future Scope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090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successfully developed a high-performing text classifier. The integration of preprocessing and model selection was critical.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transformer models (e.g., BERT) for richer representations.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existing embeddings for domain-specific contexts.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robust web API for real-time model deployment.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924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future steps will enhance model capabilities and accessibility. They will ensure continued innovation in text classification.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2921F1-7375-CD53-215D-81FC92C5E0A1}"/>
              </a:ext>
            </a:extLst>
          </p:cNvPr>
          <p:cNvSpPr/>
          <p:nvPr/>
        </p:nvSpPr>
        <p:spPr>
          <a:xfrm>
            <a:off x="12573000" y="7615989"/>
            <a:ext cx="2057400" cy="61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014"/>
            <a:ext cx="112472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Problem Statement: Classifying Text Data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605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objective is to classify text into six distinct categories. This addresses a multi-class classification challenge.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53289"/>
            <a:ext cx="6244709" cy="2225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/>
              <a:t>This project uses Natural Language Processing (NLP) and Artificial Neural Networks to classify textual data (product reviews) into one of six possible categories. The notebook follows a typical data science pipeline: preprocessing, modeling, evaluation, and visualization.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11586"/>
            <a:ext cx="6244709" cy="42726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9945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needs to accurately assign one of six labels per input text. This is crucial for large-scale text management.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0119A-5C92-8BE5-CFA4-1E085AD2F662}"/>
              </a:ext>
            </a:extLst>
          </p:cNvPr>
          <p:cNvSpPr/>
          <p:nvPr/>
        </p:nvSpPr>
        <p:spPr>
          <a:xfrm>
            <a:off x="12573000" y="7615989"/>
            <a:ext cx="2057400" cy="61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327" y="406360"/>
            <a:ext cx="7159585" cy="484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Dataset Overview and Class Distribution</a:t>
            </a:r>
            <a:endParaRPr lang="en-US" sz="3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17327" y="1186815"/>
            <a:ext cx="1359574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utilized a .parquet file containing 83,225 labeled text records. The dataset comprises six unique text categories.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7327" y="9369147"/>
            <a:ext cx="1359574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imbalance was effectively managed. We applied class weighting during model training to ensure fair representation.</a:t>
            </a:r>
            <a:endParaRPr lang="en-US" sz="11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C33C5-7DEE-805A-2385-67002408FA90}"/>
              </a:ext>
            </a:extLst>
          </p:cNvPr>
          <p:cNvSpPr/>
          <p:nvPr/>
        </p:nvSpPr>
        <p:spPr>
          <a:xfrm>
            <a:off x="12573000" y="7615989"/>
            <a:ext cx="2057400" cy="61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90" y="1596904"/>
            <a:ext cx="10924705" cy="61177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81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231" y="3094315"/>
            <a:ext cx="8571190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Comprehensive Data Preprocessing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02231" y="4053602"/>
            <a:ext cx="451366" cy="451366"/>
          </a:xfrm>
          <a:prstGeom prst="roundRect">
            <a:avLst>
              <a:gd name="adj" fmla="val 18672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58" y="4081760"/>
            <a:ext cx="315992" cy="394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54217" y="4122539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Initial Cleaning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354217" y="4572119"/>
            <a:ext cx="583561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Duplicates and missing values were systematically removed. This ensures data integrity and model reliability.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40573" y="4053602"/>
            <a:ext cx="451366" cy="451366"/>
          </a:xfrm>
          <a:prstGeom prst="roundRect">
            <a:avLst>
              <a:gd name="adj" fmla="val 18672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200" y="4081760"/>
            <a:ext cx="315992" cy="3949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92559" y="4122539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Text Normalization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092559" y="4572119"/>
            <a:ext cx="583561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underwent lowercasing and removal of URLs, mentions, hashtags, and punctuation. Stopwords were also eliminated.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02231" y="5615345"/>
            <a:ext cx="451366" cy="451366"/>
          </a:xfrm>
          <a:prstGeom prst="roundRect">
            <a:avLst>
              <a:gd name="adj" fmla="val 18672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58" y="5643503"/>
            <a:ext cx="315992" cy="3949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54217" y="5684282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Tokenization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354217" y="6133862"/>
            <a:ext cx="583561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Keras Tokenizer was used for efficient text tokenization. This prepares the data for numerical representation.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7440573" y="5615345"/>
            <a:ext cx="451366" cy="451366"/>
          </a:xfrm>
          <a:prstGeom prst="roundRect">
            <a:avLst>
              <a:gd name="adj" fmla="val 18672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200" y="5643503"/>
            <a:ext cx="315992" cy="39493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092559" y="5684282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Word Embeddings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8092559" y="6133862"/>
            <a:ext cx="5835610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Pre-trained GoogleNews Word2Vec (300-d) provided robust word embeddings. These capture semantic relationships between words.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702231" y="7322463"/>
            <a:ext cx="1322593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step ensures high-quality input for our deep learning model. This rigorous preprocessing enhances model performance significantly.</a:t>
            </a:r>
            <a:endParaRPr lang="en-US" sz="15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E8EC2F-A073-882D-2232-77A4E761F2C5}"/>
              </a:ext>
            </a:extLst>
          </p:cNvPr>
          <p:cNvSpPr/>
          <p:nvPr/>
        </p:nvSpPr>
        <p:spPr>
          <a:xfrm>
            <a:off x="12789568" y="7784432"/>
            <a:ext cx="1840832" cy="445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858" y="453271"/>
            <a:ext cx="6830973" cy="54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Algorithm Selection and Rationale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6858" y="1406009"/>
            <a:ext cx="216324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Final Chosen Model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6858" y="1841183"/>
            <a:ext cx="6537365" cy="444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selected model is a combination of CNN and Bidirectional LSTM. It leverages pre-trained Word2Vec embeddings.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2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050"/>
              </a:lnSpc>
              <a:buNone/>
            </a:pPr>
            <a:endParaRPr lang="en-US" sz="12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23997" y="2884839"/>
            <a:ext cx="6537365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architecture effectively extracts both local features and sequential dependencies from text. Embeddings enhance generalization.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105" y="3604595"/>
            <a:ext cx="8642515" cy="321899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3798" y="1406009"/>
            <a:ext cx="2401133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Considered Alternatives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23798" y="1841183"/>
            <a:ext cx="6537365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evaluated traditional ML models: Naive Bayes, Logistic Regression, and SVM. They were not chosen due to limitations.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23798" y="2516624"/>
            <a:ext cx="6537365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handling of sequential/contextual dependencies.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523798" y="2837855"/>
            <a:ext cx="6537365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 extensive manual feature engineering.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523798" y="3159085"/>
            <a:ext cx="6537365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They don’t understand the order or meaning of words.</a:t>
            </a:r>
          </a:p>
        </p:txBody>
      </p:sp>
      <p:sp>
        <p:nvSpPr>
          <p:cNvPr id="12" name="Text 9"/>
          <p:cNvSpPr/>
          <p:nvPr/>
        </p:nvSpPr>
        <p:spPr>
          <a:xfrm>
            <a:off x="785456" y="7133751"/>
            <a:ext cx="13476684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chosen deep learning model excels in capturing complex patterns in text. This outperforms simpler machine learning algorithms.</a:t>
            </a:r>
            <a:endParaRPr lang="en-US" sz="12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F022BC-9960-E561-991D-EEAD316538EE}"/>
              </a:ext>
            </a:extLst>
          </p:cNvPr>
          <p:cNvSpPr/>
          <p:nvPr/>
        </p:nvSpPr>
        <p:spPr>
          <a:xfrm>
            <a:off x="12573000" y="7615989"/>
            <a:ext cx="2057400" cy="61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F0B5B64F-9B26-B5DC-7087-8202BB28A378}"/>
              </a:ext>
            </a:extLst>
          </p:cNvPr>
          <p:cNvSpPr/>
          <p:nvPr/>
        </p:nvSpPr>
        <p:spPr>
          <a:xfrm>
            <a:off x="433188" y="2478281"/>
            <a:ext cx="6537365" cy="62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25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BAF71A3C-CD1A-0ACE-8566-8733C1BB8513}"/>
              </a:ext>
            </a:extLst>
          </p:cNvPr>
          <p:cNvSpPr/>
          <p:nvPr/>
        </p:nvSpPr>
        <p:spPr>
          <a:xfrm>
            <a:off x="576858" y="2368392"/>
            <a:ext cx="6537365" cy="51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/>
              <a:t>CNN helps the model spot important word patterns.</a:t>
            </a:r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 err="1"/>
              <a:t>BiLSTM</a:t>
            </a:r>
            <a:r>
              <a:rPr lang="en-US" sz="1250" dirty="0"/>
              <a:t> understands full meaning of  the sentence by reading it forward and backward.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482" y="486728"/>
            <a:ext cx="6054923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Detailed Model Architecture</a:t>
            </a:r>
            <a:endParaRPr lang="en-US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19482" y="1421368"/>
            <a:ext cx="176927" cy="1061918"/>
          </a:xfrm>
          <a:prstGeom prst="roundRect">
            <a:avLst>
              <a:gd name="adj" fmla="val 42017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3336" y="1598295"/>
            <a:ext cx="23230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Input Layer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73336" y="1994653"/>
            <a:ext cx="10167906" cy="580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Tokenized and padded sequences serve as the initial input. This standardizes input length for the network.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884873" y="2615922"/>
            <a:ext cx="176927" cy="1061918"/>
          </a:xfrm>
          <a:prstGeom prst="roundRect">
            <a:avLst>
              <a:gd name="adj" fmla="val 42017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238726" y="2792849"/>
            <a:ext cx="23230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Embedding Layer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238726" y="3189208"/>
            <a:ext cx="12772192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non-trainable Word2Vec embedding layer maps tokens to vectors. This preserves pre-learned semantic relationships.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1150382" y="3810476"/>
            <a:ext cx="176927" cy="1061918"/>
          </a:xfrm>
          <a:prstGeom prst="roundRect">
            <a:avLst>
              <a:gd name="adj" fmla="val 42017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504236" y="3987403"/>
            <a:ext cx="23230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CNN Block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504236" y="4383762"/>
            <a:ext cx="12506682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Conv1D, MaxPooling, and BatchNorm layers extract local features. This identifies patterns within short text segments.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1415891" y="5005030"/>
            <a:ext cx="176927" cy="1061918"/>
          </a:xfrm>
          <a:prstGeom prst="roundRect">
            <a:avLst>
              <a:gd name="adj" fmla="val 42017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769745" y="5181957"/>
            <a:ext cx="23230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BiLSTM Layers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769745" y="5578316"/>
            <a:ext cx="12241173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Bidirectional LSTM layers (64 then 32 units) capture long-range dependencies. They process sequences in both directions.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1150382" y="6199584"/>
            <a:ext cx="176927" cy="1061918"/>
          </a:xfrm>
          <a:prstGeom prst="roundRect">
            <a:avLst>
              <a:gd name="adj" fmla="val 42017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504236" y="6376511"/>
            <a:ext cx="23230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Output Block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504236" y="6772870"/>
            <a:ext cx="12506682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Dense, ReLU, BatchNorm, and Softmax layers finalize processing. The Softmax outputs probabilities for 6 classes.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619482" y="7460575"/>
            <a:ext cx="13391436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Adam optimizer with Categorical Crossentropy loss function optimizes the model. This combination ensures efficient learning.</a:t>
            </a:r>
            <a:endParaRPr lang="en-US" sz="13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EFCF6E-008F-D73D-AEDD-750840FE790A}"/>
              </a:ext>
            </a:extLst>
          </p:cNvPr>
          <p:cNvSpPr/>
          <p:nvPr/>
        </p:nvSpPr>
        <p:spPr>
          <a:xfrm>
            <a:off x="12573000" y="7640053"/>
            <a:ext cx="2057400" cy="61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014"/>
            <a:ext cx="90707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Training and Evaluation Protocol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1586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160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conducted over 10 epochs.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26027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size was set to 128 for efficiency.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0449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weights mitigated dataset imbalance.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4871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and loss were plotted per epoch.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0540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these metrics ensured optimal model performance. It also helped prevent overfitting.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9945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disciplined approach to training guaranteed robust model development. It led to high accuracy.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C03EB-5711-44A1-49FA-BC6CF48E587B}"/>
              </a:ext>
            </a:extLst>
          </p:cNvPr>
          <p:cNvSpPr/>
          <p:nvPr/>
        </p:nvSpPr>
        <p:spPr>
          <a:xfrm>
            <a:off x="12573000" y="7615989"/>
            <a:ext cx="2057400" cy="61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4983"/>
            <a:ext cx="831413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Achieved Performance Results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494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demonstrated exceptional performance across key metrics. These results validate our architectural choices.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080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93.75%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84578" y="46126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Accuracy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12075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percentage of correct classifications.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58080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91.18%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826681" y="46126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Macro F1-Score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35893" y="512075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F1-score across all classes, unweighted.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58080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93.92%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268783" y="46126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Weighted F1-Score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677995" y="513279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 weighted by class support, robust metric.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1017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Notably, minority classes, like Class 5, achieved a high recall of 0.995. This indicates effective handling of imbalance.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02513-AF20-2D72-FFE0-7EE0C6938FD8}"/>
              </a:ext>
            </a:extLst>
          </p:cNvPr>
          <p:cNvSpPr/>
          <p:nvPr/>
        </p:nvSpPr>
        <p:spPr>
          <a:xfrm>
            <a:off x="12573000" y="7615989"/>
            <a:ext cx="2057400" cy="61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23" y="474702"/>
            <a:ext cx="5914787" cy="566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Advantages of Our Approach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4123" y="1299924"/>
            <a:ext cx="7935754" cy="1299329"/>
          </a:xfrm>
          <a:prstGeom prst="roundRect">
            <a:avLst>
              <a:gd name="adj" fmla="val 5580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84265" y="1480066"/>
            <a:ext cx="2265640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Hybrid Architecture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4265" y="1866662"/>
            <a:ext cx="7575471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CNN for local pattern detection and BiLSTM for sequential understanding. This captures diverse text features.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4123" y="2771775"/>
            <a:ext cx="7935754" cy="1299329"/>
          </a:xfrm>
          <a:prstGeom prst="roundRect">
            <a:avLst>
              <a:gd name="adj" fmla="val 5580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84265" y="2951917"/>
            <a:ext cx="254543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Pre-trained Embeddings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4265" y="3338513"/>
            <a:ext cx="7575471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Word2Vec embeddings for enhanced semantic understanding. This leverages external linguistic knowledge.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4123" y="4243626"/>
            <a:ext cx="7935754" cy="1299329"/>
          </a:xfrm>
          <a:prstGeom prst="roundRect">
            <a:avLst>
              <a:gd name="adj" fmla="val 5580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84265" y="4423767"/>
            <a:ext cx="233636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Overfitting Prevention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4265" y="4810363"/>
            <a:ext cx="7575471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Dropout and BatchNorm layers prevent overfitting effectively. They improve model generalization on unseen data.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4123" y="5715476"/>
            <a:ext cx="7935754" cy="1299329"/>
          </a:xfrm>
          <a:prstGeom prst="roundRect">
            <a:avLst>
              <a:gd name="adj" fmla="val 5580"/>
            </a:avLst>
          </a:prstGeom>
          <a:solidFill>
            <a:srgbClr val="DCE8EF"/>
          </a:solidFill>
          <a:ln w="7620">
            <a:solidFill>
              <a:srgbClr val="C2CED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84265" y="5895618"/>
            <a:ext cx="2305407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Superior Performance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4265" y="6282214"/>
            <a:ext cx="7575471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outperforms traditional machine learning models. It excels in handling complex textual data.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04123" y="7208996"/>
            <a:ext cx="793575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methodology provides a robust and efficient solution. It is ideal for complex multi-class text classification tasks.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838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Times New Roman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Noor Fatima</dc:creator>
  <cp:lastModifiedBy>Noor Fatima</cp:lastModifiedBy>
  <cp:revision>11</cp:revision>
  <dcterms:created xsi:type="dcterms:W3CDTF">2025-06-22T19:28:07Z</dcterms:created>
  <dcterms:modified xsi:type="dcterms:W3CDTF">2025-06-23T04:08:56Z</dcterms:modified>
</cp:coreProperties>
</file>